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8" r:id="rId4"/>
    <p:sldId id="257"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3F"/>
    <a:srgbClr val="CC9B00"/>
    <a:srgbClr val="373E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39272-119C-4E3E-B419-57FD0871D260}"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2FAB5-135C-4D1B-9BBA-573ADDBA3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39272-119C-4E3E-B419-57FD0871D260}" type="datetimeFigureOut">
              <a:rPr lang="en-US" smtClean="0"/>
              <a:pPr/>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2FAB5-135C-4D1B-9BBA-573ADDBA3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Waterway"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en.wikipedia.org/wiki/Aqueduct_(watercours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2585323"/>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u="sng" dirty="0" smtClean="0">
                <a:ln w="19050">
                  <a:solidFill>
                    <a:schemeClr val="tx2">
                      <a:tint val="1000"/>
                    </a:schemeClr>
                  </a:solidFill>
                  <a:prstDash val="solid"/>
                </a:ln>
                <a:effectLst>
                  <a:outerShdw blurRad="50000" dist="50800" dir="7500000" algn="tl">
                    <a:srgbClr val="000000">
                      <a:shade val="5000"/>
                      <a:alpha val="35000"/>
                    </a:srgbClr>
                  </a:outerShdw>
                </a:effectLst>
              </a:rPr>
              <a:t>Universal college of engineering &amp; technology</a:t>
            </a:r>
          </a:p>
          <a:p>
            <a:pPr algn="ctr"/>
            <a:endParaRPr lang="en-US" sz="5400" b="1" u="sng" cap="none" spc="0" dirty="0">
              <a:ln/>
              <a:effectLst/>
            </a:endParaRPr>
          </a:p>
        </p:txBody>
      </p:sp>
      <p:sp>
        <p:nvSpPr>
          <p:cNvPr id="5" name="Rectangle 4"/>
          <p:cNvSpPr/>
          <p:nvPr/>
        </p:nvSpPr>
        <p:spPr>
          <a:xfrm>
            <a:off x="5032489" y="2492514"/>
            <a:ext cx="4111511" cy="707886"/>
          </a:xfrm>
          <a:prstGeom prst="rect">
            <a:avLst/>
          </a:prstGeom>
          <a:noFill/>
        </p:spPr>
        <p:txBody>
          <a:bodyPr wrap="none" lIns="91440" tIns="45720" rIns="91440" bIns="45720">
            <a:spAutoFit/>
          </a:bodyPr>
          <a:lstStyle/>
          <a:p>
            <a:pPr algn="ctr"/>
            <a:r>
              <a:rPr lang="en-US" sz="4000" b="1" dirty="0" smtClean="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t>Civil 1</a:t>
            </a:r>
            <a:r>
              <a:rPr lang="en-US" sz="4000" b="1" baseline="30000" dirty="0" smtClean="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t>ST</a:t>
            </a:r>
            <a:r>
              <a:rPr lang="en-US" sz="4000" b="1" dirty="0" smtClean="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t> SEMESTER</a:t>
            </a:r>
            <a:endParaRPr lang="en-US" sz="4000" b="1" cap="none" spc="0"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endParaRPr>
          </a:p>
        </p:txBody>
      </p:sp>
      <p:sp>
        <p:nvSpPr>
          <p:cNvPr id="6" name="Rectangle 5"/>
          <p:cNvSpPr/>
          <p:nvPr/>
        </p:nvSpPr>
        <p:spPr>
          <a:xfrm>
            <a:off x="2819400" y="3149025"/>
            <a:ext cx="2618410" cy="584775"/>
          </a:xfrm>
          <a:prstGeom prst="rect">
            <a:avLst/>
          </a:prstGeom>
        </p:spPr>
        <p:txBody>
          <a:bodyPr wrap="none">
            <a:spAutoFit/>
          </a:bodyPr>
          <a:lstStyle/>
          <a:p>
            <a:pPr algn="ctr"/>
            <a:r>
              <a:rPr lang="en-US" sz="3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Infrastructure</a:t>
            </a:r>
            <a:endParaRPr lang="en-US" sz="32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
        <p:nvSpPr>
          <p:cNvPr id="7" name="Rectangle 6"/>
          <p:cNvSpPr/>
          <p:nvPr/>
        </p:nvSpPr>
        <p:spPr>
          <a:xfrm>
            <a:off x="914400" y="3767078"/>
            <a:ext cx="8077200" cy="2862322"/>
          </a:xfrm>
          <a:prstGeom prst="rect">
            <a:avLst/>
          </a:prstGeom>
        </p:spPr>
        <p:txBody>
          <a:bodyPr wrap="square">
            <a:spAutoFit/>
          </a:bodyPr>
          <a:lstStyle/>
          <a:p>
            <a:pPr>
              <a:lnSpc>
                <a:spcPct val="150000"/>
              </a:lnSpc>
            </a:pPr>
            <a:r>
              <a:rPr lang="en-US" sz="2400" b="1" u="sng" dirty="0" smtClean="0">
                <a:solidFill>
                  <a:srgbClr val="002060"/>
                </a:solidFill>
              </a:rPr>
              <a:t>ENR NO</a:t>
            </a:r>
            <a:r>
              <a:rPr lang="en-US" sz="2400" b="1" dirty="0" smtClean="0">
                <a:solidFill>
                  <a:srgbClr val="002060"/>
                </a:solidFill>
              </a:rPr>
              <a:t>:-</a:t>
            </a:r>
            <a:r>
              <a:rPr lang="en-US" sz="2400" dirty="0" smtClean="0">
                <a:solidFill>
                  <a:srgbClr val="002060"/>
                </a:solidFill>
              </a:rPr>
              <a:t> 130460106057 : patel kunal p.</a:t>
            </a:r>
          </a:p>
          <a:p>
            <a:pPr>
              <a:lnSpc>
                <a:spcPct val="150000"/>
              </a:lnSpc>
            </a:pPr>
            <a:r>
              <a:rPr lang="en-US" sz="2400" dirty="0" smtClean="0">
                <a:solidFill>
                  <a:srgbClr val="002060"/>
                </a:solidFill>
              </a:rPr>
              <a:t>                  130460106054 : patel jaykumar r.</a:t>
            </a:r>
          </a:p>
          <a:p>
            <a:pPr>
              <a:lnSpc>
                <a:spcPct val="150000"/>
              </a:lnSpc>
            </a:pPr>
            <a:r>
              <a:rPr lang="en-US" sz="2400" dirty="0" smtClean="0">
                <a:solidFill>
                  <a:srgbClr val="002060"/>
                </a:solidFill>
              </a:rPr>
              <a:t>                  130460106041 : pandya devarshi.</a:t>
            </a:r>
          </a:p>
          <a:p>
            <a:pPr>
              <a:lnSpc>
                <a:spcPct val="150000"/>
              </a:lnSpc>
            </a:pPr>
            <a:r>
              <a:rPr lang="en-US" sz="2400" dirty="0" smtClean="0">
                <a:solidFill>
                  <a:srgbClr val="002060"/>
                </a:solidFill>
              </a:rPr>
              <a:t>                  130460106059 : patel manank d.</a:t>
            </a:r>
          </a:p>
          <a:p>
            <a:pPr>
              <a:lnSpc>
                <a:spcPct val="150000"/>
              </a:lnSpc>
            </a:pPr>
            <a:r>
              <a:rPr lang="en-US" sz="2400" dirty="0" smtClean="0">
                <a:solidFill>
                  <a:srgbClr val="002060"/>
                </a:solidFill>
              </a:rPr>
              <a:t>                  130460106078 : prajapati dinesh h.</a:t>
            </a:r>
            <a:endParaRPr lang="en-US" sz="2400" dirty="0">
              <a:solidFill>
                <a:srgbClr val="002060"/>
              </a:solidFill>
            </a:endParaRPr>
          </a:p>
        </p:txBody>
      </p:sp>
      <p:sp>
        <p:nvSpPr>
          <p:cNvPr id="8" name="Rectangle 7"/>
          <p:cNvSpPr/>
          <p:nvPr/>
        </p:nvSpPr>
        <p:spPr>
          <a:xfrm>
            <a:off x="5717844" y="6477000"/>
            <a:ext cx="3349956" cy="369332"/>
          </a:xfrm>
          <a:prstGeom prst="rect">
            <a:avLst/>
          </a:prstGeom>
        </p:spPr>
        <p:txBody>
          <a:bodyPr wrap="none">
            <a:spAutoFit/>
          </a:bodyPr>
          <a:lstStyle/>
          <a:p>
            <a:r>
              <a:rPr lang="en-US" b="1" i="1" u="sng" spc="300" dirty="0" smtClean="0">
                <a:effectLst>
                  <a:outerShdw blurRad="38100" dist="38100" dir="2700000" algn="tl">
                    <a:srgbClr val="000000">
                      <a:alpha val="43137"/>
                    </a:srgbClr>
                  </a:outerShdw>
                </a:effectLst>
              </a:rPr>
              <a:t>GUIDE BY:- PARTH JOSHI</a:t>
            </a:r>
            <a:endParaRPr lang="en-US" b="1" i="1" u="sng" spc="300" dirty="0">
              <a:effectLst>
                <a:outerShdw blurRad="38100" dist="38100" dir="2700000" algn="tl">
                  <a:srgbClr val="000000">
                    <a:alpha val="43137"/>
                  </a:srgbClr>
                </a:outerShdw>
              </a:effectLst>
            </a:endParaRPr>
          </a:p>
        </p:txBody>
      </p:sp>
      <p:sp>
        <p:nvSpPr>
          <p:cNvPr id="9" name="Rectangle 8"/>
          <p:cNvSpPr/>
          <p:nvPr/>
        </p:nvSpPr>
        <p:spPr>
          <a:xfrm>
            <a:off x="1600200" y="1854318"/>
            <a:ext cx="7336239" cy="911019"/>
          </a:xfrm>
          <a:prstGeom prst="rect">
            <a:avLst/>
          </a:prstGeom>
        </p:spPr>
        <p:txBody>
          <a:bodyPr wrap="none">
            <a:spAutoFit/>
          </a:bodyPr>
          <a:lstStyle/>
          <a:p>
            <a:pPr>
              <a:lnSpc>
                <a:spcPct val="95000"/>
              </a:lnSpc>
              <a:spcBef>
                <a:spcPct val="0"/>
              </a:spcBef>
            </a:pPr>
            <a:r>
              <a:rPr lang="en-US" sz="2800" dirty="0" smtClean="0">
                <a:solidFill>
                  <a:srgbClr val="BA0023"/>
                </a:solidFill>
                <a:latin typeface="Arial" charset="0"/>
              </a:rPr>
              <a:t>ECE(Elements of Civil Engineering</a:t>
            </a:r>
            <a:r>
              <a:rPr lang="en-US" sz="2800" dirty="0" smtClean="0">
                <a:solidFill>
                  <a:srgbClr val="BA0023"/>
                </a:solidFill>
                <a:latin typeface="Arial" charset="0"/>
              </a:rPr>
              <a:t>) 2110004</a:t>
            </a:r>
          </a:p>
          <a:p>
            <a:pPr>
              <a:lnSpc>
                <a:spcPct val="95000"/>
              </a:lnSpc>
              <a:spcBef>
                <a:spcPct val="0"/>
              </a:spcBef>
            </a:pPr>
            <a:endParaRPr lang="en-US" sz="2800" dirty="0" smtClean="0">
              <a:solidFill>
                <a:srgbClr val="BA0023"/>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382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rails2.jpg"/>
          <p:cNvPicPr>
            <a:picLocks noChangeAspect="1"/>
          </p:cNvPicPr>
          <p:nvPr/>
        </p:nvPicPr>
        <p:blipFill>
          <a:blip r:embed="rId2"/>
          <a:stretch>
            <a:fillRect/>
          </a:stretch>
        </p:blipFill>
        <p:spPr>
          <a:xfrm>
            <a:off x="4648200" y="609600"/>
            <a:ext cx="4854168" cy="3501926"/>
          </a:xfrm>
          <a:prstGeom prst="rect">
            <a:avLst/>
          </a:prstGeom>
          <a:ln>
            <a:noFill/>
          </a:ln>
          <a:effectLst>
            <a:reflection blurRad="6350" stA="50000" endA="300" endPos="55000" dir="5400000" sy="-100000" algn="bl" rotWithShape="0"/>
            <a:softEdge rad="635000"/>
          </a:effectLst>
        </p:spPr>
      </p:pic>
      <p:sp>
        <p:nvSpPr>
          <p:cNvPr id="11" name="Content Placeholder 2"/>
          <p:cNvSpPr txBox="1">
            <a:spLocks/>
          </p:cNvSpPr>
          <p:nvPr/>
        </p:nvSpPr>
        <p:spPr>
          <a:xfrm>
            <a:off x="0" y="1143000"/>
            <a:ext cx="6172200" cy="4983163"/>
          </a:xfrm>
          <a:prstGeom prst="rect">
            <a:avLst/>
          </a:prstGeom>
        </p:spPr>
        <p:txBody>
          <a:bodyPr vert="horz" lIns="91440" tIns="45720" rIns="91440" bIns="45720" rtlCol="0">
            <a:noAutofit/>
          </a:bodyPr>
          <a:lstStyle/>
          <a:p>
            <a:pPr marL="342900" lvl="0" indent="-342900" algn="just">
              <a:spcBef>
                <a:spcPct val="20000"/>
              </a:spcBef>
              <a:buFont typeface="Arial" pitchFamily="34" charset="0"/>
              <a:buChar char="•"/>
            </a:pPr>
            <a:r>
              <a:rPr lang="en-US" sz="2200" b="1" dirty="0" smtClean="0"/>
              <a:t>Indian Railways  is a departmental undertaking of Government of India. </a:t>
            </a:r>
          </a:p>
          <a:p>
            <a:pPr marL="342900" lvl="0" indent="-342900" algn="just">
              <a:spcBef>
                <a:spcPct val="20000"/>
              </a:spcBef>
              <a:buFont typeface="Arial" pitchFamily="34" charset="0"/>
              <a:buChar char="•"/>
            </a:pPr>
            <a:r>
              <a:rPr lang="en-US" sz="2200" b="1" dirty="0" smtClean="0"/>
              <a:t>It is overseen by the Ministry of Railways of the Government of India.</a:t>
            </a:r>
          </a:p>
          <a:p>
            <a:pPr marL="342900" lvl="0" indent="-342900" algn="just">
              <a:spcBef>
                <a:spcPct val="20000"/>
              </a:spcBef>
              <a:buFont typeface="Arial" pitchFamily="34" charset="0"/>
              <a:buChar char="•"/>
            </a:pPr>
            <a:r>
              <a:rPr lang="en-US" sz="2200" b="1" dirty="0" smtClean="0"/>
              <a:t>Indian Railways has 114,500 </a:t>
            </a:r>
            <a:r>
              <a:rPr lang="en-US" sz="2200" b="1" dirty="0" err="1" smtClean="0"/>
              <a:t>kilometres</a:t>
            </a:r>
            <a:r>
              <a:rPr lang="en-US" sz="2200" b="1" dirty="0" smtClean="0"/>
              <a:t> of total track over a route of 65,000 </a:t>
            </a:r>
            <a:r>
              <a:rPr lang="en-US" sz="2200" b="1" dirty="0" err="1" smtClean="0"/>
              <a:t>kilometres</a:t>
            </a:r>
            <a:r>
              <a:rPr lang="en-US" sz="2200" b="1" dirty="0" smtClean="0"/>
              <a:t> and 7,500 stations.</a:t>
            </a:r>
          </a:p>
          <a:p>
            <a:pPr marL="342900" lvl="0" indent="-342900" algn="just">
              <a:spcBef>
                <a:spcPct val="20000"/>
              </a:spcBef>
              <a:buFont typeface="Arial" pitchFamily="34" charset="0"/>
              <a:buChar char="•"/>
            </a:pPr>
            <a:r>
              <a:rPr lang="en-US" sz="2200" b="1" dirty="0" smtClean="0"/>
              <a:t>It has the world's fourth largest railway network after those of the United States, Russia and China.</a:t>
            </a:r>
          </a:p>
          <a:p>
            <a:pPr marL="342900" lvl="0" indent="-342900" algn="just">
              <a:spcBef>
                <a:spcPct val="20000"/>
              </a:spcBef>
              <a:buFont typeface="Arial" pitchFamily="34" charset="0"/>
              <a:buChar char="•"/>
            </a:pPr>
            <a:r>
              <a:rPr lang="en-US" sz="2200" b="1" dirty="0" smtClean="0"/>
              <a:t>The railways traverse the length and breadth of the</a:t>
            </a:r>
          </a:p>
          <a:p>
            <a:pPr marL="342900" lvl="0" indent="-342900" algn="just">
              <a:spcBef>
                <a:spcPct val="20000"/>
              </a:spcBef>
            </a:pPr>
            <a:r>
              <a:rPr lang="en-US" sz="2200" b="1" dirty="0" smtClean="0"/>
              <a:t>	 country and carry over 30 million passengers and</a:t>
            </a:r>
          </a:p>
          <a:p>
            <a:pPr marL="342900" lvl="0" indent="-342900" algn="just">
              <a:spcBef>
                <a:spcPct val="20000"/>
              </a:spcBef>
            </a:pPr>
            <a:r>
              <a:rPr lang="en-US" sz="2200" b="1" dirty="0" smtClean="0"/>
              <a:t>	2.8 million tons of freight daily.</a:t>
            </a:r>
            <a:endParaRPr kumimoji="0" lang="en-US"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0" y="152400"/>
            <a:ext cx="35406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Railway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Scale>
                                      <p:cBhvr>
                                        <p:cTn id="15"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10"/>
                                        </p:tgtEl>
                                        <p:attrNameLst>
                                          <p:attrName>ppt_x</p:attrName>
                                          <p:attrName>ppt_y</p:attrName>
                                        </p:attrNameLst>
                                      </p:cBhvr>
                                    </p:animMotion>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style.rotation</p:attrName>
                                        </p:attrNameLst>
                                      </p:cBhvr>
                                      <p:tavLst>
                                        <p:tav tm="0">
                                          <p:val>
                                            <p:fltVal val="720"/>
                                          </p:val>
                                        </p:tav>
                                        <p:tav tm="100000">
                                          <p:val>
                                            <p:fltVal val="0"/>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 calcmode="lin" valueType="num">
                                      <p:cBhvr>
                                        <p:cTn id="25"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228600" y="152400"/>
            <a:ext cx="2395207" cy="769441"/>
          </a:xfrm>
          <a:prstGeom prst="rect">
            <a:avLst/>
          </a:prstGeom>
          <a:noFill/>
        </p:spPr>
        <p:txBody>
          <a:bodyPr wrap="none" lIns="91440" tIns="45720" rIns="91440" bIns="45720">
            <a:spAutoFit/>
          </a:bodyPr>
          <a:lstStyle/>
          <a:p>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Canal :-</a:t>
            </a:r>
            <a:endPar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Picture 6" descr="800px-Alter_Strom.jpg"/>
          <p:cNvPicPr>
            <a:picLocks noChangeAspect="1"/>
          </p:cNvPicPr>
          <p:nvPr/>
        </p:nvPicPr>
        <p:blipFill>
          <a:blip r:embed="rId2"/>
          <a:stretch>
            <a:fillRect/>
          </a:stretch>
        </p:blipFill>
        <p:spPr>
          <a:xfrm>
            <a:off x="4953000" y="228600"/>
            <a:ext cx="4000072" cy="2670048"/>
          </a:xfrm>
          <a:prstGeom prst="rect">
            <a:avLst/>
          </a:prstGeom>
          <a:ln>
            <a:noFill/>
          </a:ln>
          <a:effectLst>
            <a:outerShdw blurRad="50800" dist="38100" dir="8100000" algn="tr" rotWithShape="0">
              <a:prstClr val="black">
                <a:alpha val="40000"/>
              </a:prstClr>
            </a:outerShdw>
            <a:reflection blurRad="6350" stA="50000" endA="300" endPos="90000" dir="5400000" sy="-100000" algn="bl" rotWithShape="0"/>
            <a:softEdge rad="317500"/>
          </a:effectLst>
        </p:spPr>
      </p:pic>
      <p:sp>
        <p:nvSpPr>
          <p:cNvPr id="8" name="TextBox 7"/>
          <p:cNvSpPr txBox="1"/>
          <p:nvPr/>
        </p:nvSpPr>
        <p:spPr>
          <a:xfrm>
            <a:off x="304800" y="1219200"/>
            <a:ext cx="5638800" cy="5632311"/>
          </a:xfrm>
          <a:prstGeom prst="rect">
            <a:avLst/>
          </a:prstGeom>
          <a:noFill/>
        </p:spPr>
        <p:txBody>
          <a:bodyPr wrap="square" rtlCol="0">
            <a:spAutoFit/>
          </a:bodyPr>
          <a:lstStyle/>
          <a:p>
            <a:pPr>
              <a:buFont typeface="Arial" pitchFamily="34" charset="0"/>
              <a:buChar char="•"/>
            </a:pPr>
            <a:r>
              <a:rPr lang="en-US" b="1" dirty="0" smtClean="0"/>
              <a:t> Canals</a:t>
            </a:r>
            <a:r>
              <a:rPr lang="en-US" dirty="0"/>
              <a:t> are man-made channels for water. </a:t>
            </a:r>
          </a:p>
          <a:p>
            <a:pPr>
              <a:buFont typeface="Arial" pitchFamily="34" charset="0"/>
              <a:buChar char="•"/>
            </a:pPr>
            <a:r>
              <a:rPr lang="en-US" dirty="0" smtClean="0"/>
              <a:t> There </a:t>
            </a:r>
            <a:r>
              <a:rPr lang="en-US" dirty="0"/>
              <a:t>are two types of </a:t>
            </a:r>
            <a:r>
              <a:rPr lang="en-US" dirty="0" smtClean="0"/>
              <a:t>canal :-</a:t>
            </a:r>
          </a:p>
          <a:p>
            <a:pPr marL="342900" indent="-342900">
              <a:buFont typeface="+mj-lt"/>
              <a:buAutoNum type="arabicPeriod"/>
            </a:pPr>
            <a:r>
              <a:rPr lang="en-US" b="1" dirty="0" smtClean="0">
                <a:hlinkClick r:id="rId3" tooltip="Waterway"/>
              </a:rPr>
              <a:t>Waterways</a:t>
            </a:r>
            <a:r>
              <a:rPr lang="en-US" dirty="0" smtClean="0"/>
              <a:t> :</a:t>
            </a:r>
            <a:r>
              <a:rPr lang="en-US" dirty="0"/>
              <a:t> navigable transportation canals used for carrying ships and boats shipping goods and conveying people, further subdivided into two </a:t>
            </a:r>
            <a:r>
              <a:rPr lang="en-US" dirty="0" smtClean="0"/>
              <a:t>kinds: Those </a:t>
            </a:r>
            <a:r>
              <a:rPr lang="en-US" dirty="0"/>
              <a:t>connected to existing lakes, rivers, or oceans. Included are inter-basin canals, such as the Suez Canal, Erie Canal, and the Panama </a:t>
            </a:r>
            <a:r>
              <a:rPr lang="en-US" dirty="0" smtClean="0"/>
              <a:t>Canal. Those </a:t>
            </a:r>
            <a:r>
              <a:rPr lang="en-US" dirty="0"/>
              <a:t>connected in a city network: such as the </a:t>
            </a:r>
            <a:r>
              <a:rPr lang="en-US" i="1" dirty="0"/>
              <a:t>Canal Grande</a:t>
            </a:r>
            <a:r>
              <a:rPr lang="en-US" dirty="0"/>
              <a:t> and others of Venice Italy; the </a:t>
            </a:r>
            <a:r>
              <a:rPr lang="en-US" i="1" dirty="0"/>
              <a:t>gracht</a:t>
            </a:r>
            <a:r>
              <a:rPr lang="en-US" dirty="0"/>
              <a:t> of Amsterdam, and the waterways of Bangkok</a:t>
            </a:r>
            <a:r>
              <a:rPr lang="en-US" dirty="0" smtClean="0"/>
              <a:t>.</a:t>
            </a:r>
          </a:p>
          <a:p>
            <a:pPr marL="342900" indent="-342900">
              <a:buFont typeface="+mj-lt"/>
              <a:buAutoNum type="arabicPeriod"/>
            </a:pPr>
            <a:r>
              <a:rPr lang="en-US" b="1" dirty="0" smtClean="0">
                <a:hlinkClick r:id="rId4" tooltip="Aqueduct (watercourse)"/>
              </a:rPr>
              <a:t>Aqueducts</a:t>
            </a:r>
            <a:r>
              <a:rPr lang="en-US" dirty="0" smtClean="0"/>
              <a:t> :</a:t>
            </a:r>
            <a:r>
              <a:rPr lang="en-US" dirty="0"/>
              <a:t> water supply canals that are used for the conveyance and delivery of potable water for human consumption, </a:t>
            </a:r>
            <a:r>
              <a:rPr lang="en-US" dirty="0" smtClean="0"/>
              <a:t>municipal uses, </a:t>
            </a:r>
            <a:r>
              <a:rPr lang="en-US" dirty="0"/>
              <a:t>and agriculture irrigation. Rills and </a:t>
            </a:r>
            <a:r>
              <a:rPr lang="en-US" dirty="0" smtClean="0"/>
              <a:t>acquits are </a:t>
            </a:r>
            <a:r>
              <a:rPr lang="en-US" dirty="0"/>
              <a:t>small versions.</a:t>
            </a:r>
          </a:p>
          <a:p>
            <a:pPr marL="342900" indent="-342900">
              <a:buFont typeface="+mj-lt"/>
              <a:buAutoNum type="arabicPeriod"/>
            </a:pPr>
            <a:endParaRPr lang="en-US" dirty="0"/>
          </a:p>
          <a:p>
            <a:endParaRPr lang="en-US" dirty="0" smtClean="0"/>
          </a:p>
          <a:p>
            <a:endParaRPr lang="en-US" dirty="0" smtClean="0"/>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anim calcmode="lin" valueType="num">
                                      <p:cBhvr>
                                        <p:cTn id="30" dur="1000" fill="hold"/>
                                        <p:tgtEl>
                                          <p:spTgt spid="8">
                                            <p:txEl>
                                              <p:pRg st="1" end="1"/>
                                            </p:txEl>
                                          </p:spTgt>
                                        </p:tgtEl>
                                        <p:attrNameLst>
                                          <p:attrName>ppt_x</p:attrName>
                                        </p:attrNameLst>
                                      </p:cBhvr>
                                      <p:tavLst>
                                        <p:tav tm="0">
                                          <p:val>
                                            <p:strVal val="#ppt_x-.1"/>
                                          </p:val>
                                        </p:tav>
                                        <p:tav tm="100000">
                                          <p:val>
                                            <p:strVal val="#ppt_x"/>
                                          </p:val>
                                        </p:tav>
                                      </p:tavLst>
                                    </p:anim>
                                    <p:anim calcmode="lin" valueType="num">
                                      <p:cBhvr>
                                        <p:cTn id="31"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10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37"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38"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39" dur="1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40" dur="10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2000"/>
                                        <p:tgtEl>
                                          <p:spTgt spid="8">
                                            <p:txEl>
                                              <p:pRg st="3" end="3"/>
                                            </p:txEl>
                                          </p:spTgt>
                                        </p:tgtEl>
                                      </p:cBhvr>
                                    </p:animEffect>
                                    <p:anim calcmode="lin" valueType="num">
                                      <p:cBhvr>
                                        <p:cTn id="46"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8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3" descr="2012_value_of_owners_infrastructure_by_country.jpg"/>
          <p:cNvPicPr>
            <a:picLocks noChangeAspect="1"/>
          </p:cNvPicPr>
          <p:nvPr/>
        </p:nvPicPr>
        <p:blipFill>
          <a:blip r:embed="rId2"/>
          <a:stretch>
            <a:fillRect/>
          </a:stretch>
        </p:blipFill>
        <p:spPr>
          <a:xfrm>
            <a:off x="2057400" y="762000"/>
            <a:ext cx="6505575" cy="5105400"/>
          </a:xfrm>
          <a:prstGeom prst="rect">
            <a:avLst/>
          </a:prstGeom>
          <a:ln>
            <a:noFill/>
          </a:ln>
          <a:effectLst>
            <a:glow rad="228600">
              <a:schemeClr val="accent6">
                <a:satMod val="175000"/>
                <a:alpha val="40000"/>
              </a:schemeClr>
            </a:glow>
            <a:outerShdw blurRad="76200" dir="13500000" sy="23000" kx="1200000" algn="br" rotWithShape="0">
              <a:prstClr val="black">
                <a:alpha val="2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spd="slow">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7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371600"/>
            <a:ext cx="4572000" cy="914400"/>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Infrastructure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rgbClr val="FFFFFF">
                <a:alpha val="16000"/>
              </a:srgbClr>
            </a:gs>
            <a:gs pos="7001">
              <a:srgbClr val="E6E6E6"/>
            </a:gs>
            <a:gs pos="32001">
              <a:srgbClr val="7D8496"/>
            </a:gs>
            <a:gs pos="47000">
              <a:srgbClr val="E6E6E6"/>
            </a:gs>
            <a:gs pos="85001">
              <a:srgbClr val="7D8496"/>
            </a:gs>
            <a:gs pos="91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447800" y="1447800"/>
            <a:ext cx="184731" cy="369332"/>
          </a:xfrm>
          <a:prstGeom prst="rect">
            <a:avLst/>
          </a:prstGeom>
          <a:noFill/>
        </p:spPr>
        <p:txBody>
          <a:bodyPr wrap="none" rtlCol="0">
            <a:spAutoFit/>
          </a:bodyPr>
          <a:lstStyle/>
          <a:p>
            <a:endParaRPr lang="en-US" dirty="0"/>
          </a:p>
        </p:txBody>
      </p:sp>
      <p:sp>
        <p:nvSpPr>
          <p:cNvPr id="8" name="TextBox 7"/>
          <p:cNvSpPr txBox="1"/>
          <p:nvPr/>
        </p:nvSpPr>
        <p:spPr>
          <a:xfrm>
            <a:off x="0" y="914400"/>
            <a:ext cx="7239000" cy="4970591"/>
          </a:xfrm>
          <a:prstGeom prst="rect">
            <a:avLst/>
          </a:prstGeom>
          <a:noFill/>
        </p:spPr>
        <p:txBody>
          <a:bodyPr wrap="square" numCol="1" rtlCol="0" anchor="t">
            <a:spAutoFit/>
          </a:bodyPr>
          <a:lstStyle/>
          <a:p>
            <a:pPr lvl="1">
              <a:lnSpc>
                <a:spcPct val="150000"/>
              </a:lnSpc>
              <a:buFont typeface="Arial" pitchFamily="34" charset="0"/>
              <a:buChar char="•"/>
            </a:pPr>
            <a:r>
              <a:rPr lang="en-US" dirty="0" smtClean="0"/>
              <a:t> Infrastructure  engineering is a part of Civil engineering. Most of the Universities in India do not offer this course separately.. So this course is covered in civil engineering.. As we know that first two years in Civil engineering and mechanical engineering are same. If any student is interested in infrastructure engineering then he should get training outside of college because in college it will be taught in one or two semester. By external training you will got trained in infrastructure engineering. While civil engineering is a branch in which.. Civil engineers try to find the simple application of physical science in daily life. They are responsible for any type of construction in a country from design part to a reality..</a:t>
            </a:r>
          </a:p>
          <a:p>
            <a:endParaRPr lang="en-US" sz="2000" spc="300" dirty="0"/>
          </a:p>
        </p:txBody>
      </p:sp>
      <p:sp>
        <p:nvSpPr>
          <p:cNvPr id="9" name="Rectangle 8"/>
          <p:cNvSpPr/>
          <p:nvPr/>
        </p:nvSpPr>
        <p:spPr>
          <a:xfrm>
            <a:off x="0" y="152400"/>
            <a:ext cx="3946978"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lumMod val="40000"/>
                  <a:lumOff val="60000"/>
                </a:schemeClr>
              </a:contourClr>
            </a:sp3d>
          </a:bodyPr>
          <a:lstStyle/>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Infrastructure :-</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67000">
              <a:schemeClr val="accent1">
                <a:tint val="44500"/>
                <a:satMod val="160000"/>
              </a:schemeClr>
            </a:gs>
            <a:gs pos="100000">
              <a:schemeClr val="accent1">
                <a:tint val="23500"/>
                <a:satMod val="1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0" name="TextBox 9"/>
          <p:cNvSpPr txBox="1"/>
          <p:nvPr/>
        </p:nvSpPr>
        <p:spPr>
          <a:xfrm>
            <a:off x="152400" y="152400"/>
            <a:ext cx="8458200" cy="1200329"/>
          </a:xfrm>
          <a:prstGeom prst="rect">
            <a:avLst/>
          </a:prstGeom>
          <a:noFill/>
        </p:spPr>
        <p:txBody>
          <a:bodyPr wrap="square" rtlCol="0">
            <a:spAutoFit/>
          </a:bodyPr>
          <a:lstStyle/>
          <a:p>
            <a:r>
              <a:rPr lang="en-US" sz="2400" dirty="0">
                <a:solidFill>
                  <a:schemeClr val="accent2">
                    <a:lumMod val="75000"/>
                  </a:schemeClr>
                </a:solidFill>
              </a:rPr>
              <a:t>The term typically refers to the technical structures that support a </a:t>
            </a:r>
            <a:r>
              <a:rPr lang="en-US" sz="2400" dirty="0" smtClean="0">
                <a:solidFill>
                  <a:schemeClr val="accent2">
                    <a:lumMod val="75000"/>
                  </a:schemeClr>
                </a:solidFill>
              </a:rPr>
              <a:t>society.. </a:t>
            </a:r>
          </a:p>
          <a:p>
            <a:r>
              <a:rPr lang="en-US" sz="2400" dirty="0" smtClean="0">
                <a:solidFill>
                  <a:schemeClr val="accent2">
                    <a:lumMod val="75000"/>
                  </a:schemeClr>
                </a:solidFill>
              </a:rPr>
              <a:t>Such as,</a:t>
            </a:r>
            <a:endParaRPr lang="en-US" sz="2400" dirty="0">
              <a:solidFill>
                <a:schemeClr val="accent2">
                  <a:lumMod val="75000"/>
                </a:schemeClr>
              </a:solidFill>
            </a:endParaRPr>
          </a:p>
        </p:txBody>
      </p:sp>
      <p:sp>
        <p:nvSpPr>
          <p:cNvPr id="11" name="TextBox 10"/>
          <p:cNvSpPr txBox="1"/>
          <p:nvPr/>
        </p:nvSpPr>
        <p:spPr>
          <a:xfrm>
            <a:off x="228600" y="1524000"/>
            <a:ext cx="2243691" cy="2862322"/>
          </a:xfrm>
          <a:prstGeom prst="rect">
            <a:avLst/>
          </a:prstGeom>
          <a:noFill/>
        </p:spPr>
        <p:txBody>
          <a:bodyPr wrap="none" rtlCol="0">
            <a:spAutoFit/>
          </a:bodyPr>
          <a:lstStyle/>
          <a:p>
            <a:pPr>
              <a:buFont typeface="Arial" pitchFamily="34" charset="0"/>
              <a:buChar char="•"/>
            </a:pPr>
            <a:r>
              <a:rPr lang="en-US" dirty="0" smtClean="0">
                <a:solidFill>
                  <a:schemeClr val="tx2">
                    <a:lumMod val="75000"/>
                  </a:schemeClr>
                </a:solidFill>
              </a:rPr>
              <a:t> Roads</a:t>
            </a:r>
            <a:endParaRPr lang="en-US" dirty="0">
              <a:solidFill>
                <a:schemeClr val="tx2">
                  <a:lumMod val="75000"/>
                </a:schemeClr>
              </a:solidFill>
            </a:endParaRPr>
          </a:p>
          <a:p>
            <a:pPr>
              <a:buFont typeface="Arial" pitchFamily="34" charset="0"/>
              <a:buChar char="•"/>
            </a:pPr>
            <a:r>
              <a:rPr lang="en-US" dirty="0" smtClean="0">
                <a:solidFill>
                  <a:schemeClr val="tx2">
                    <a:lumMod val="75000"/>
                  </a:schemeClr>
                </a:solidFill>
              </a:rPr>
              <a:t> Bridges</a:t>
            </a:r>
            <a:r>
              <a:rPr lang="en-US" dirty="0">
                <a:solidFill>
                  <a:schemeClr val="tx2">
                    <a:lumMod val="75000"/>
                  </a:schemeClr>
                </a:solidFill>
              </a:rPr>
              <a:t> </a:t>
            </a:r>
          </a:p>
          <a:p>
            <a:pPr>
              <a:buFont typeface="Arial" pitchFamily="34" charset="0"/>
              <a:buChar char="•"/>
            </a:pPr>
            <a:r>
              <a:rPr lang="en-US" dirty="0" smtClean="0">
                <a:solidFill>
                  <a:schemeClr val="tx2">
                    <a:lumMod val="75000"/>
                  </a:schemeClr>
                </a:solidFill>
              </a:rPr>
              <a:t> Water supply</a:t>
            </a:r>
          </a:p>
          <a:p>
            <a:pPr>
              <a:buFont typeface="Arial" pitchFamily="34" charset="0"/>
              <a:buChar char="•"/>
            </a:pPr>
            <a:r>
              <a:rPr lang="en-US" dirty="0" smtClean="0">
                <a:solidFill>
                  <a:schemeClr val="tx2">
                    <a:lumMod val="75000"/>
                  </a:schemeClr>
                </a:solidFill>
              </a:rPr>
              <a:t> Sewers</a:t>
            </a:r>
            <a:endParaRPr lang="en-US" dirty="0">
              <a:solidFill>
                <a:schemeClr val="tx2">
                  <a:lumMod val="75000"/>
                </a:schemeClr>
              </a:solidFill>
            </a:endParaRPr>
          </a:p>
          <a:p>
            <a:pPr>
              <a:buFont typeface="Arial" pitchFamily="34" charset="0"/>
              <a:buChar char="•"/>
            </a:pPr>
            <a:r>
              <a:rPr lang="en-US" dirty="0" smtClean="0">
                <a:solidFill>
                  <a:schemeClr val="tx2">
                    <a:lumMod val="75000"/>
                  </a:schemeClr>
                </a:solidFill>
              </a:rPr>
              <a:t> Electrical grids</a:t>
            </a:r>
            <a:endParaRPr lang="en-US" dirty="0">
              <a:solidFill>
                <a:schemeClr val="tx2">
                  <a:lumMod val="75000"/>
                </a:schemeClr>
              </a:solidFill>
            </a:endParaRPr>
          </a:p>
          <a:p>
            <a:pPr>
              <a:buFont typeface="Arial" pitchFamily="34" charset="0"/>
              <a:buChar char="•"/>
            </a:pPr>
            <a:r>
              <a:rPr lang="en-US" dirty="0" smtClean="0">
                <a:solidFill>
                  <a:schemeClr val="tx2">
                    <a:lumMod val="75000"/>
                  </a:schemeClr>
                </a:solidFill>
              </a:rPr>
              <a:t> Telecommunications</a:t>
            </a:r>
          </a:p>
          <a:p>
            <a:pPr>
              <a:buFont typeface="Arial" pitchFamily="34" charset="0"/>
              <a:buChar char="•"/>
            </a:pPr>
            <a:r>
              <a:rPr lang="en-US" dirty="0">
                <a:solidFill>
                  <a:schemeClr val="tx2">
                    <a:lumMod val="75000"/>
                  </a:schemeClr>
                </a:solidFill>
              </a:rPr>
              <a:t> </a:t>
            </a:r>
            <a:r>
              <a:rPr lang="en-US" dirty="0" smtClean="0">
                <a:solidFill>
                  <a:schemeClr val="tx2">
                    <a:lumMod val="75000"/>
                  </a:schemeClr>
                </a:solidFill>
              </a:rPr>
              <a:t>Dams</a:t>
            </a:r>
          </a:p>
          <a:p>
            <a:pPr>
              <a:buFont typeface="Arial" pitchFamily="34" charset="0"/>
              <a:buChar char="•"/>
            </a:pPr>
            <a:r>
              <a:rPr lang="en-US" dirty="0">
                <a:solidFill>
                  <a:schemeClr val="tx2">
                    <a:lumMod val="75000"/>
                  </a:schemeClr>
                </a:solidFill>
              </a:rPr>
              <a:t> </a:t>
            </a:r>
            <a:r>
              <a:rPr lang="en-US" dirty="0" smtClean="0">
                <a:solidFill>
                  <a:schemeClr val="tx2">
                    <a:lumMod val="75000"/>
                  </a:schemeClr>
                </a:solidFill>
              </a:rPr>
              <a:t>Airports</a:t>
            </a:r>
          </a:p>
          <a:p>
            <a:pPr>
              <a:buFont typeface="Arial" pitchFamily="34" charset="0"/>
              <a:buChar char="•"/>
            </a:pPr>
            <a:r>
              <a:rPr lang="en-US" dirty="0">
                <a:solidFill>
                  <a:schemeClr val="tx2">
                    <a:lumMod val="75000"/>
                  </a:schemeClr>
                </a:solidFill>
              </a:rPr>
              <a:t> </a:t>
            </a:r>
            <a:r>
              <a:rPr lang="en-US" dirty="0" smtClean="0">
                <a:solidFill>
                  <a:schemeClr val="tx2">
                    <a:lumMod val="75000"/>
                  </a:schemeClr>
                </a:solidFill>
              </a:rPr>
              <a:t>Railways</a:t>
            </a:r>
          </a:p>
          <a:p>
            <a:pPr>
              <a:buFont typeface="Arial" pitchFamily="34" charset="0"/>
              <a:buChar char="•"/>
            </a:pPr>
            <a:r>
              <a:rPr lang="en-US" dirty="0">
                <a:solidFill>
                  <a:schemeClr val="tx2">
                    <a:lumMod val="75000"/>
                  </a:schemeClr>
                </a:solidFill>
              </a:rPr>
              <a:t> </a:t>
            </a:r>
            <a:r>
              <a:rPr lang="en-US" dirty="0" smtClean="0">
                <a:solidFill>
                  <a:schemeClr val="tx2">
                    <a:lumMod val="75000"/>
                  </a:schemeClr>
                </a:solidFill>
              </a:rPr>
              <a:t>Canals</a:t>
            </a:r>
            <a:endParaRPr lang="en-US" dirty="0">
              <a:solidFill>
                <a:schemeClr val="tx2">
                  <a:lumMod val="75000"/>
                </a:schemeClr>
              </a:solidFill>
            </a:endParaRPr>
          </a:p>
        </p:txBody>
      </p:sp>
      <p:sp>
        <p:nvSpPr>
          <p:cNvPr id="12" name="TextBox 11"/>
          <p:cNvSpPr txBox="1"/>
          <p:nvPr/>
        </p:nvSpPr>
        <p:spPr>
          <a:xfrm>
            <a:off x="152401" y="4724400"/>
            <a:ext cx="8534400" cy="1477328"/>
          </a:xfrm>
          <a:prstGeom prst="rect">
            <a:avLst/>
          </a:prstGeom>
          <a:noFill/>
        </p:spPr>
        <p:txBody>
          <a:bodyPr wrap="square" rtlCol="0">
            <a:spAutoFit/>
          </a:bodyPr>
          <a:lstStyle/>
          <a:p>
            <a:r>
              <a:rPr lang="en-US" sz="2400" dirty="0" smtClean="0">
                <a:solidFill>
                  <a:schemeClr val="accent2">
                    <a:lumMod val="75000"/>
                  </a:schemeClr>
                </a:solidFill>
              </a:rPr>
              <a:t>Can </a:t>
            </a:r>
            <a:r>
              <a:rPr lang="en-US" sz="2400" dirty="0">
                <a:solidFill>
                  <a:schemeClr val="accent2">
                    <a:lumMod val="75000"/>
                  </a:schemeClr>
                </a:solidFill>
              </a:rPr>
              <a:t>be defined </a:t>
            </a:r>
            <a:r>
              <a:rPr lang="en-US" sz="2400" dirty="0" smtClean="0">
                <a:solidFill>
                  <a:schemeClr val="accent2">
                    <a:lumMod val="75000"/>
                  </a:schemeClr>
                </a:solidFill>
              </a:rPr>
              <a:t>as  </a:t>
            </a:r>
            <a:r>
              <a:rPr lang="en-US" sz="2400" dirty="0" smtClean="0">
                <a:solidFill>
                  <a:schemeClr val="accent5">
                    <a:lumMod val="50000"/>
                  </a:schemeClr>
                </a:solidFill>
              </a:rPr>
              <a:t>“ </a:t>
            </a:r>
            <a:r>
              <a:rPr lang="en-US" sz="2400" i="1" dirty="0" smtClean="0">
                <a:solidFill>
                  <a:schemeClr val="accent5">
                    <a:lumMod val="50000"/>
                  </a:schemeClr>
                </a:solidFill>
              </a:rPr>
              <a:t>The </a:t>
            </a:r>
            <a:r>
              <a:rPr lang="en-US" sz="2400" i="1" dirty="0">
                <a:solidFill>
                  <a:schemeClr val="accent5">
                    <a:lumMod val="50000"/>
                  </a:schemeClr>
                </a:solidFill>
              </a:rPr>
              <a:t>physical components of interrelated systems providing commodities and services essential to enable, sustain, or enhance societal living </a:t>
            </a:r>
            <a:r>
              <a:rPr lang="en-US" sz="2400" i="1" dirty="0" smtClean="0">
                <a:solidFill>
                  <a:schemeClr val="accent5">
                    <a:lumMod val="50000"/>
                  </a:schemeClr>
                </a:solidFill>
              </a:rPr>
              <a:t>conditions </a:t>
            </a:r>
            <a:r>
              <a:rPr lang="en-US" sz="2400" dirty="0" smtClean="0">
                <a:solidFill>
                  <a:schemeClr val="accent5">
                    <a:lumMod val="50000"/>
                  </a:schemeClr>
                </a:solidFill>
              </a:rPr>
              <a:t>”</a:t>
            </a:r>
            <a:endParaRPr lang="en-US" sz="2400" dirty="0">
              <a:solidFill>
                <a:schemeClr val="accent5">
                  <a:lumMod val="50000"/>
                </a:schemeClr>
              </a:solidFill>
            </a:endParaRPr>
          </a:p>
          <a:p>
            <a:endParaRPr lang="en-US" dirty="0"/>
          </a:p>
        </p:txBody>
      </p:sp>
      <p:pic>
        <p:nvPicPr>
          <p:cNvPr id="13" name="Picture 12" descr="Accenture_ImageHeader_Infrastructure.jpg"/>
          <p:cNvPicPr>
            <a:picLocks noChangeAspect="1"/>
          </p:cNvPicPr>
          <p:nvPr/>
        </p:nvPicPr>
        <p:blipFill>
          <a:blip r:embed="rId2"/>
          <a:stretch>
            <a:fillRect/>
          </a:stretch>
        </p:blipFill>
        <p:spPr>
          <a:xfrm>
            <a:off x="4844375" y="762000"/>
            <a:ext cx="4299625"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2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1">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2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2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2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1">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2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 calcmode="lin" valueType="num">
                                      <p:cBhvr additive="base">
                                        <p:cTn id="41" dur="2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1">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 calcmode="lin" valueType="num">
                                      <p:cBhvr additive="base">
                                        <p:cTn id="45" dur="20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1">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2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1">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 calcmode="lin" valueType="num">
                                      <p:cBhvr additive="base">
                                        <p:cTn id="53" dur="20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 calcmode="lin" valueType="num">
                                      <p:cBhvr additive="base">
                                        <p:cTn id="59"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1000">
              <a:schemeClr val="accent6">
                <a:lumMod val="60000"/>
                <a:lumOff val="40000"/>
              </a:schemeClr>
            </a:gs>
            <a:gs pos="17999">
              <a:srgbClr val="FEE7F2"/>
            </a:gs>
            <a:gs pos="36000">
              <a:srgbClr val="FAC77D"/>
            </a:gs>
            <a:gs pos="61000">
              <a:srgbClr val="FBA97D"/>
            </a:gs>
            <a:gs pos="82001">
              <a:srgbClr val="FBD49C"/>
            </a:gs>
            <a:gs pos="100000">
              <a:srgbClr val="FEE7F2"/>
            </a:gs>
          </a:gsLst>
          <a:lin ang="135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525963"/>
          </a:xfrm>
        </p:spPr>
        <p:txBody>
          <a:bodyPr>
            <a:normAutofit/>
          </a:bodyPr>
          <a:lstStyle/>
          <a:p>
            <a:pPr algn="just"/>
            <a:r>
              <a:rPr lang="en-US" sz="2200" b="1" dirty="0" smtClean="0"/>
              <a:t>Roads </a:t>
            </a:r>
            <a:r>
              <a:rPr lang="en-US" sz="2200" b="1" dirty="0"/>
              <a:t>are divided into five categories for administrative purpose </a:t>
            </a:r>
            <a:r>
              <a:rPr lang="en-US" sz="2200" b="1" dirty="0" smtClean="0"/>
              <a:t>Major District Roads, Other District Roads i.e</a:t>
            </a:r>
            <a:r>
              <a:rPr lang="en-US" sz="2200" b="1" dirty="0"/>
              <a:t>. National Highways, State Highways, </a:t>
            </a:r>
            <a:r>
              <a:rPr lang="en-US" sz="2200" b="1" dirty="0" smtClean="0"/>
              <a:t>and </a:t>
            </a:r>
            <a:r>
              <a:rPr lang="en-US" sz="2200" b="1" dirty="0"/>
              <a:t>Village Roads.</a:t>
            </a:r>
          </a:p>
          <a:p>
            <a:pPr algn="just"/>
            <a:r>
              <a:rPr lang="en-US" sz="2200" b="1" dirty="0" smtClean="0"/>
              <a:t>The </a:t>
            </a:r>
            <a:r>
              <a:rPr lang="en-US" sz="2200" b="1" dirty="0"/>
              <a:t>Central Govt. is responsible for the maintenance only National Highways.</a:t>
            </a:r>
          </a:p>
          <a:p>
            <a:pPr algn="just"/>
            <a:r>
              <a:rPr lang="en-US" sz="2200" b="1" dirty="0" smtClean="0"/>
              <a:t>The </a:t>
            </a:r>
            <a:r>
              <a:rPr lang="en-US" sz="2200" b="1" dirty="0"/>
              <a:t>State Govt. is responsible for </a:t>
            </a:r>
            <a:r>
              <a:rPr lang="en-US" sz="2200" b="1" dirty="0" smtClean="0"/>
              <a:t>the</a:t>
            </a:r>
          </a:p>
          <a:p>
            <a:pPr algn="just">
              <a:buNone/>
            </a:pPr>
            <a:r>
              <a:rPr lang="en-US" sz="2200" b="1" dirty="0" smtClean="0"/>
              <a:t>	maintenance </a:t>
            </a:r>
            <a:r>
              <a:rPr lang="en-US" sz="2200" b="1" dirty="0"/>
              <a:t>of State </a:t>
            </a:r>
            <a:r>
              <a:rPr lang="en-US" sz="2200" b="1" dirty="0" smtClean="0"/>
              <a:t>Highways,</a:t>
            </a:r>
          </a:p>
          <a:p>
            <a:pPr algn="just">
              <a:buNone/>
            </a:pPr>
            <a:r>
              <a:rPr lang="en-US" sz="2200" b="1" dirty="0" smtClean="0"/>
              <a:t>	Major </a:t>
            </a:r>
            <a:r>
              <a:rPr lang="en-US" sz="2200" b="1" dirty="0"/>
              <a:t>District Roads, Other District </a:t>
            </a:r>
            <a:r>
              <a:rPr lang="en-US" sz="2200" b="1" dirty="0" smtClean="0"/>
              <a:t>Roads</a:t>
            </a:r>
          </a:p>
          <a:p>
            <a:pPr algn="just">
              <a:buNone/>
            </a:pPr>
            <a:r>
              <a:rPr lang="en-US" sz="2200" b="1" dirty="0" smtClean="0"/>
              <a:t>	and </a:t>
            </a:r>
            <a:r>
              <a:rPr lang="en-US" sz="2200" b="1" dirty="0"/>
              <a:t>Village Roads.</a:t>
            </a:r>
          </a:p>
          <a:p>
            <a:pPr>
              <a:buNone/>
            </a:pPr>
            <a:endParaRPr lang="en-US" sz="2200" b="1" dirty="0"/>
          </a:p>
        </p:txBody>
      </p:sp>
      <p:pic>
        <p:nvPicPr>
          <p:cNvPr id="6" name="Picture 5" descr="1045210_682187265141133_303847385_n.jpg"/>
          <p:cNvPicPr>
            <a:picLocks noChangeAspect="1"/>
          </p:cNvPicPr>
          <p:nvPr/>
        </p:nvPicPr>
        <p:blipFill>
          <a:blip r:embed="rId2"/>
          <a:stretch>
            <a:fillRect/>
          </a:stretch>
        </p:blipFill>
        <p:spPr>
          <a:xfrm>
            <a:off x="5589709" y="1676400"/>
            <a:ext cx="3554291" cy="3200400"/>
          </a:xfrm>
          <a:prstGeom prst="rect">
            <a:avLst/>
          </a:prstGeom>
          <a:ln>
            <a:noFill/>
          </a:ln>
          <a:effectLst>
            <a:outerShdw blurRad="76200" dir="13500000" sy="23000" kx="1200000" algn="br" rotWithShape="0">
              <a:prstClr val="black">
                <a:alpha val="20000"/>
              </a:prstClr>
            </a:outerShdw>
            <a:reflection blurRad="6350" stA="50000" endA="300" endPos="55500" dist="101600" dir="5400000" sy="-100000" algn="bl" rotWithShape="0"/>
            <a:softEdge rad="317500"/>
          </a:effectLst>
        </p:spPr>
      </p:pic>
      <p:sp>
        <p:nvSpPr>
          <p:cNvPr id="7" name="Rectangle 6"/>
          <p:cNvSpPr/>
          <p:nvPr/>
        </p:nvSpPr>
        <p:spPr>
          <a:xfrm>
            <a:off x="609600" y="304800"/>
            <a:ext cx="4293484"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Roadways :-</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39999">
              <a:srgbClr val="85C2FF"/>
            </a:gs>
            <a:gs pos="70000">
              <a:srgbClr val="C4D6EB"/>
            </a:gs>
            <a:gs pos="100000">
              <a:schemeClr val="tx1">
                <a:alpha val="93000"/>
              </a:schemeClr>
            </a:gs>
          </a:gsLst>
          <a:lin ang="13500000" scaled="0"/>
        </a:gradFill>
        <a:effectLst/>
      </p:bgPr>
    </p:bg>
    <p:spTree>
      <p:nvGrpSpPr>
        <p:cNvPr id="1" name=""/>
        <p:cNvGrpSpPr/>
        <p:nvPr/>
      </p:nvGrpSpPr>
      <p:grpSpPr>
        <a:xfrm>
          <a:off x="0" y="0"/>
          <a:ext cx="0" cy="0"/>
          <a:chOff x="0" y="0"/>
          <a:chExt cx="0" cy="0"/>
        </a:xfrm>
      </p:grpSpPr>
      <p:pic>
        <p:nvPicPr>
          <p:cNvPr id="6" name="Picture 5" descr="Oresund-Bridge-bridges-1134293_1024_768.jpg"/>
          <p:cNvPicPr>
            <a:picLocks noChangeAspect="1"/>
          </p:cNvPicPr>
          <p:nvPr/>
        </p:nvPicPr>
        <p:blipFill>
          <a:blip r:embed="rId2"/>
          <a:stretch>
            <a:fillRect/>
          </a:stretch>
        </p:blipFill>
        <p:spPr>
          <a:xfrm>
            <a:off x="3886200" y="990600"/>
            <a:ext cx="5598367" cy="4572000"/>
          </a:xfrm>
          <a:prstGeom prst="rect">
            <a:avLst/>
          </a:prstGeom>
          <a:ln>
            <a:noFill/>
          </a:ln>
          <a:effectLst>
            <a:reflection blurRad="6350" stA="50000" endA="300" endPos="90000" dir="5400000" sy="-100000" algn="bl" rotWithShape="0"/>
            <a:softEdge rad="635000"/>
          </a:effectLst>
        </p:spPr>
      </p:pic>
      <p:sp>
        <p:nvSpPr>
          <p:cNvPr id="7" name="TextBox 6"/>
          <p:cNvSpPr txBox="1"/>
          <p:nvPr/>
        </p:nvSpPr>
        <p:spPr>
          <a:xfrm>
            <a:off x="152400" y="1905000"/>
            <a:ext cx="4953000" cy="4493538"/>
          </a:xfrm>
          <a:prstGeom prst="rect">
            <a:avLst/>
          </a:prstGeom>
          <a:noFill/>
        </p:spPr>
        <p:txBody>
          <a:bodyPr wrap="square" rtlCol="0">
            <a:spAutoFit/>
          </a:bodyPr>
          <a:lstStyle/>
          <a:p>
            <a:pPr>
              <a:buFont typeface="Arial" pitchFamily="34" charset="0"/>
              <a:buChar char="•"/>
            </a:pPr>
            <a:r>
              <a:rPr lang="en-US" sz="2200" dirty="0" smtClean="0"/>
              <a:t>  A</a:t>
            </a:r>
            <a:r>
              <a:rPr lang="en-US" sz="2200" dirty="0"/>
              <a:t> </a:t>
            </a:r>
            <a:r>
              <a:rPr lang="en-US" sz="2200" dirty="0" smtClean="0"/>
              <a:t>bridge</a:t>
            </a:r>
            <a:r>
              <a:rPr lang="en-US" sz="2200" dirty="0"/>
              <a:t> is a structure built to span physical </a:t>
            </a:r>
            <a:r>
              <a:rPr lang="en-US" sz="2200" dirty="0" smtClean="0"/>
              <a:t>obstacles  such </a:t>
            </a:r>
            <a:r>
              <a:rPr lang="en-US" sz="2200" dirty="0"/>
              <a:t>as a body of </a:t>
            </a:r>
            <a:r>
              <a:rPr lang="en-US" sz="2200" dirty="0" smtClean="0"/>
              <a:t>water,</a:t>
            </a:r>
            <a:r>
              <a:rPr lang="en-US" sz="2200" dirty="0"/>
              <a:t> </a:t>
            </a:r>
            <a:r>
              <a:rPr lang="en-US" sz="2200" dirty="0" smtClean="0"/>
              <a:t>valley, </a:t>
            </a:r>
            <a:r>
              <a:rPr lang="en-US" sz="2200" dirty="0"/>
              <a:t>or road, for the purpose of providing passage over the obstacle</a:t>
            </a:r>
            <a:r>
              <a:rPr lang="en-US" sz="2200" dirty="0" smtClean="0"/>
              <a:t>.</a:t>
            </a:r>
          </a:p>
          <a:p>
            <a:pPr>
              <a:buFont typeface="Arial" pitchFamily="34" charset="0"/>
              <a:buChar char="•"/>
            </a:pPr>
            <a:r>
              <a:rPr lang="en-US" sz="2200" dirty="0"/>
              <a:t> </a:t>
            </a:r>
            <a:r>
              <a:rPr lang="en-US" sz="2200" dirty="0" smtClean="0"/>
              <a:t> There </a:t>
            </a:r>
            <a:r>
              <a:rPr lang="en-US" sz="2200" dirty="0"/>
              <a:t>are many different designs that all serve unique purposes and apply to different </a:t>
            </a:r>
            <a:r>
              <a:rPr lang="en-US" sz="2200" dirty="0" smtClean="0"/>
              <a:t>situations.</a:t>
            </a:r>
          </a:p>
          <a:p>
            <a:pPr>
              <a:buFont typeface="Arial" pitchFamily="34" charset="0"/>
              <a:buChar char="•"/>
            </a:pPr>
            <a:r>
              <a:rPr lang="en-US" sz="2200" dirty="0"/>
              <a:t> </a:t>
            </a:r>
            <a:r>
              <a:rPr lang="en-US" sz="2200" dirty="0" smtClean="0"/>
              <a:t> Designs </a:t>
            </a:r>
            <a:r>
              <a:rPr lang="en-US" sz="2200" dirty="0"/>
              <a:t>of bridges vary depending on the function of </a:t>
            </a:r>
            <a:r>
              <a:rPr lang="en-US" sz="2200" dirty="0" smtClean="0"/>
              <a:t> the </a:t>
            </a:r>
            <a:r>
              <a:rPr lang="en-US" sz="2200" dirty="0"/>
              <a:t>bridge, the nature of the terrain where the bridge is constructed and anchored, the material used to make it, and the funds available to build it.</a:t>
            </a:r>
          </a:p>
        </p:txBody>
      </p:sp>
      <p:sp>
        <p:nvSpPr>
          <p:cNvPr id="8" name="Rectangle 7"/>
          <p:cNvSpPr/>
          <p:nvPr/>
        </p:nvSpPr>
        <p:spPr>
          <a:xfrm>
            <a:off x="304800" y="304800"/>
            <a:ext cx="3149195"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Bridge :-</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Scale>
                                      <p:cBhvr>
                                        <p:cTn id="33"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000" decel="50000" fill="hold">
                                          <p:stCondLst>
                                            <p:cond delay="0"/>
                                          </p:stCondLst>
                                        </p:cTn>
                                        <p:tgtEl>
                                          <p:spTgt spid="7"/>
                                        </p:tgtEl>
                                        <p:attrNameLst>
                                          <p:attrName>ppt_x</p:attrName>
                                          <p:attrName>ppt_y</p:attrName>
                                        </p:attrNameLst>
                                      </p:cBhvr>
                                    </p:animMotion>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0" y="228600"/>
            <a:ext cx="7467600"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Types of Bridges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457200" y="2971800"/>
            <a:ext cx="3601435"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rPr>
              <a:t>Double-decked bridges</a:t>
            </a:r>
          </a:p>
        </p:txBody>
      </p:sp>
      <p:sp>
        <p:nvSpPr>
          <p:cNvPr id="12" name="Rectangle 11"/>
          <p:cNvSpPr/>
          <p:nvPr/>
        </p:nvSpPr>
        <p:spPr>
          <a:xfrm>
            <a:off x="5334000" y="2895600"/>
            <a:ext cx="29552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Structure Bridge</a:t>
            </a: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12"/>
          <p:cNvSpPr/>
          <p:nvPr/>
        </p:nvSpPr>
        <p:spPr>
          <a:xfrm>
            <a:off x="-304800" y="6273225"/>
            <a:ext cx="4571999" cy="584775"/>
          </a:xfrm>
          <a:prstGeom prst="rect">
            <a:avLst/>
          </a:prstGeom>
          <a:noFill/>
        </p:spPr>
        <p:txBody>
          <a:bodyPr wrap="squar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Viaducts Bridge</a:t>
            </a: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4" name="Rectangle 13"/>
          <p:cNvSpPr/>
          <p:nvPr/>
        </p:nvSpPr>
        <p:spPr>
          <a:xfrm>
            <a:off x="5562600" y="5934670"/>
            <a:ext cx="293176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Movable</a:t>
            </a:r>
            <a:r>
              <a:rPr lang="en-US" sz="5400" b="1" dirty="0">
                <a:ln w="50800"/>
                <a:solidFill>
                  <a:schemeClr val="bg1">
                    <a:shade val="50000"/>
                  </a:schemeClr>
                </a:solidFill>
              </a:rPr>
              <a:t> </a:t>
            </a:r>
            <a:r>
              <a:rPr lang="en-US" sz="3200" b="1" dirty="0" smtClean="0">
                <a:ln w="50800"/>
                <a:solidFill>
                  <a:schemeClr val="bg1">
                    <a:shade val="50000"/>
                  </a:schemeClr>
                </a:solidFill>
              </a:rPr>
              <a:t>Bridge</a:t>
            </a:r>
            <a:endParaRPr lang="en-US" sz="3200" b="1" cap="none" spc="0" dirty="0">
              <a:ln w="50800"/>
              <a:solidFill>
                <a:schemeClr val="bg1">
                  <a:shade val="50000"/>
                </a:schemeClr>
              </a:solidFill>
              <a:effectLst/>
            </a:endParaRPr>
          </a:p>
        </p:txBody>
      </p:sp>
      <p:cxnSp>
        <p:nvCxnSpPr>
          <p:cNvPr id="8" name="Straight Connector 7"/>
          <p:cNvCxnSpPr/>
          <p:nvPr/>
        </p:nvCxnSpPr>
        <p:spPr>
          <a:xfrm>
            <a:off x="0" y="3505200"/>
            <a:ext cx="4648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155" decel="100000"/>
                                        <p:tgtEl>
                                          <p:spTgt spid="9"/>
                                        </p:tgtEl>
                                      </p:cBhvr>
                                    </p:animEffect>
                                    <p:animScale>
                                      <p:cBhvr>
                                        <p:cTn id="8" dur="1155" decel="100000"/>
                                        <p:tgtEl>
                                          <p:spTgt spid="9"/>
                                        </p:tgtEl>
                                      </p:cBhvr>
                                      <p:from x="10000" y="10000"/>
                                      <p:to x="200000" y="450000"/>
                                    </p:animScale>
                                    <p:animScale>
                                      <p:cBhvr>
                                        <p:cTn id="9" dur="1845" accel="100000" fill="hold">
                                          <p:stCondLst>
                                            <p:cond delay="1155"/>
                                          </p:stCondLst>
                                        </p:cTn>
                                        <p:tgtEl>
                                          <p:spTgt spid="9"/>
                                        </p:tgtEl>
                                      </p:cBhvr>
                                      <p:from x="200000" y="450000"/>
                                      <p:to x="100000" y="100000"/>
                                    </p:animScale>
                                    <p:set>
                                      <p:cBhvr>
                                        <p:cTn id="10" dur="1155" fill="hold"/>
                                        <p:tgtEl>
                                          <p:spTgt spid="9"/>
                                        </p:tgtEl>
                                        <p:attrNameLst>
                                          <p:attrName>ppt_x</p:attrName>
                                        </p:attrNameLst>
                                      </p:cBhvr>
                                      <p:to>
                                        <p:strVal val="(0.5)"/>
                                      </p:to>
                                    </p:set>
                                    <p:anim from="(0.5)" to="(#ppt_x)" calcmode="lin" valueType="num">
                                      <p:cBhvr>
                                        <p:cTn id="11" dur="1845" accel="100000" fill="hold">
                                          <p:stCondLst>
                                            <p:cond delay="1155"/>
                                          </p:stCondLst>
                                        </p:cTn>
                                        <p:tgtEl>
                                          <p:spTgt spid="9"/>
                                        </p:tgtEl>
                                        <p:attrNameLst>
                                          <p:attrName>ppt_x</p:attrName>
                                        </p:attrNameLst>
                                      </p:cBhvr>
                                    </p:anim>
                                    <p:set>
                                      <p:cBhvr>
                                        <p:cTn id="12" dur="1155" fill="hold"/>
                                        <p:tgtEl>
                                          <p:spTgt spid="9"/>
                                        </p:tgtEl>
                                        <p:attrNameLst>
                                          <p:attrName>ppt_y</p:attrName>
                                        </p:attrNameLst>
                                      </p:cBhvr>
                                      <p:to>
                                        <p:strVal val="(#ppt_y+0.4)"/>
                                      </p:to>
                                    </p:set>
                                    <p:anim from="(#ppt_y+0.4)" to="(#ppt_y)" calcmode="lin" valueType="num">
                                      <p:cBhvr>
                                        <p:cTn id="13" dur="1845" accel="100000" fill="hold">
                                          <p:stCondLst>
                                            <p:cond delay="1155"/>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155" decel="100000"/>
                                        <p:tgtEl>
                                          <p:spTgt spid="12"/>
                                        </p:tgtEl>
                                      </p:cBhvr>
                                    </p:animEffect>
                                    <p:animScale>
                                      <p:cBhvr>
                                        <p:cTn id="19" dur="1155" decel="100000"/>
                                        <p:tgtEl>
                                          <p:spTgt spid="12"/>
                                        </p:tgtEl>
                                      </p:cBhvr>
                                      <p:from x="10000" y="10000"/>
                                      <p:to x="200000" y="450000"/>
                                    </p:animScale>
                                    <p:animScale>
                                      <p:cBhvr>
                                        <p:cTn id="20" dur="1845" accel="100000" fill="hold">
                                          <p:stCondLst>
                                            <p:cond delay="1155"/>
                                          </p:stCondLst>
                                        </p:cTn>
                                        <p:tgtEl>
                                          <p:spTgt spid="12"/>
                                        </p:tgtEl>
                                      </p:cBhvr>
                                      <p:from x="200000" y="450000"/>
                                      <p:to x="100000" y="100000"/>
                                    </p:animScale>
                                    <p:set>
                                      <p:cBhvr>
                                        <p:cTn id="21" dur="1155" fill="hold"/>
                                        <p:tgtEl>
                                          <p:spTgt spid="12"/>
                                        </p:tgtEl>
                                        <p:attrNameLst>
                                          <p:attrName>ppt_x</p:attrName>
                                        </p:attrNameLst>
                                      </p:cBhvr>
                                      <p:to>
                                        <p:strVal val="(0.5)"/>
                                      </p:to>
                                    </p:set>
                                    <p:anim from="(0.5)" to="(#ppt_x)" calcmode="lin" valueType="num">
                                      <p:cBhvr>
                                        <p:cTn id="22" dur="1845" accel="100000" fill="hold">
                                          <p:stCondLst>
                                            <p:cond delay="1155"/>
                                          </p:stCondLst>
                                        </p:cTn>
                                        <p:tgtEl>
                                          <p:spTgt spid="12"/>
                                        </p:tgtEl>
                                        <p:attrNameLst>
                                          <p:attrName>ppt_x</p:attrName>
                                        </p:attrNameLst>
                                      </p:cBhvr>
                                    </p:anim>
                                    <p:set>
                                      <p:cBhvr>
                                        <p:cTn id="23" dur="1155" fill="hold"/>
                                        <p:tgtEl>
                                          <p:spTgt spid="12"/>
                                        </p:tgtEl>
                                        <p:attrNameLst>
                                          <p:attrName>ppt_y</p:attrName>
                                        </p:attrNameLst>
                                      </p:cBhvr>
                                      <p:to>
                                        <p:strVal val="(#ppt_y+0.4)"/>
                                      </p:to>
                                    </p:set>
                                    <p:anim from="(#ppt_y+0.4)" to="(#ppt_y)" calcmode="lin" valueType="num">
                                      <p:cBhvr>
                                        <p:cTn id="24" dur="1845" accel="100000" fill="hold">
                                          <p:stCondLst>
                                            <p:cond delay="1155"/>
                                          </p:stCondLst>
                                        </p:cTn>
                                        <p:tgtEl>
                                          <p:spTgt spid="12"/>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13"/>
                                        </p:tgtEl>
                                        <p:attrNameLst>
                                          <p:attrName>style.visibility</p:attrName>
                                        </p:attrNameLst>
                                      </p:cBhvr>
                                      <p:to>
                                        <p:strVal val="visible"/>
                                      </p:to>
                                    </p:set>
                                    <p:set>
                                      <p:cBhvr>
                                        <p:cTn id="29" dur="228" fill="hold">
                                          <p:stCondLst>
                                            <p:cond delay="0"/>
                                          </p:stCondLst>
                                        </p:cTn>
                                        <p:tgtEl>
                                          <p:spTgt spid="13"/>
                                        </p:tgtEl>
                                        <p:attrNameLst>
                                          <p:attrName>style.rotation</p:attrName>
                                        </p:attrNameLst>
                                      </p:cBhvr>
                                      <p:to>
                                        <p:strVal val="-45.0"/>
                                      </p:to>
                                    </p:set>
                                    <p:anim calcmode="lin" valueType="num">
                                      <p:cBhvr>
                                        <p:cTn id="30"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1"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14"/>
                                        </p:tgtEl>
                                        <p:attrNameLst>
                                          <p:attrName>style.visibility</p:attrName>
                                        </p:attrNameLst>
                                      </p:cBhvr>
                                      <p:to>
                                        <p:strVal val="visible"/>
                                      </p:to>
                                    </p:set>
                                    <p:set>
                                      <p:cBhvr>
                                        <p:cTn id="38" dur="228" fill="hold">
                                          <p:stCondLst>
                                            <p:cond delay="0"/>
                                          </p:stCondLst>
                                        </p:cTn>
                                        <p:tgtEl>
                                          <p:spTgt spid="14"/>
                                        </p:tgtEl>
                                        <p:attrNameLst>
                                          <p:attrName>style.rotation</p:attrName>
                                        </p:attrNameLst>
                                      </p:cBhvr>
                                      <p:to>
                                        <p:strVal val="-45.0"/>
                                      </p:to>
                                    </p:set>
                                    <p:anim calcmode="lin" valueType="num">
                                      <p:cBhvr>
                                        <p:cTn id="39" dur="228" fill="hold">
                                          <p:stCondLst>
                                            <p:cond delay="22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39999">
              <a:srgbClr val="85C2FF"/>
            </a:gs>
            <a:gs pos="70000">
              <a:srgbClr val="C4D6EB"/>
            </a:gs>
            <a:gs pos="100000">
              <a:schemeClr val="bg1">
                <a:lumMod val="75000"/>
              </a:schemeClr>
            </a:gs>
          </a:gsLst>
          <a:lin ang="13500000" scaled="0"/>
        </a:gradFill>
        <a:effectLst/>
      </p:bgPr>
    </p:bg>
    <p:spTree>
      <p:nvGrpSpPr>
        <p:cNvPr id="1" name=""/>
        <p:cNvGrpSpPr/>
        <p:nvPr/>
      </p:nvGrpSpPr>
      <p:grpSpPr>
        <a:xfrm>
          <a:off x="0" y="0"/>
          <a:ext cx="0" cy="0"/>
          <a:chOff x="0" y="0"/>
          <a:chExt cx="0" cy="0"/>
        </a:xfrm>
      </p:grpSpPr>
      <p:pic>
        <p:nvPicPr>
          <p:cNvPr id="3" name="Picture 2" descr="Amreli-Khodiyar Dam-1.jpg"/>
          <p:cNvPicPr>
            <a:picLocks noChangeAspect="1"/>
          </p:cNvPicPr>
          <p:nvPr/>
        </p:nvPicPr>
        <p:blipFill>
          <a:blip r:embed="rId2"/>
          <a:stretch>
            <a:fillRect/>
          </a:stretch>
        </p:blipFill>
        <p:spPr>
          <a:xfrm>
            <a:off x="3962400" y="-228600"/>
            <a:ext cx="5657437" cy="4387400"/>
          </a:xfrm>
          <a:prstGeom prst="rect">
            <a:avLst/>
          </a:prstGeom>
          <a:effectLst>
            <a:reflection blurRad="6350" stA="50000" endA="300" endPos="55500" dist="101600" dir="5400000" sy="-100000" algn="bl" rotWithShape="0"/>
            <a:softEdge rad="635000"/>
          </a:effectLst>
        </p:spPr>
      </p:pic>
      <p:sp>
        <p:nvSpPr>
          <p:cNvPr id="4" name="TextBox 3"/>
          <p:cNvSpPr txBox="1"/>
          <p:nvPr/>
        </p:nvSpPr>
        <p:spPr>
          <a:xfrm>
            <a:off x="304800" y="2057400"/>
            <a:ext cx="5867400" cy="4431983"/>
          </a:xfrm>
          <a:prstGeom prst="rect">
            <a:avLst/>
          </a:prstGeom>
          <a:noFill/>
        </p:spPr>
        <p:txBody>
          <a:bodyPr wrap="square" rtlCol="0">
            <a:spAutoFit/>
          </a:bodyPr>
          <a:lstStyle/>
          <a:p>
            <a:pPr>
              <a:buFont typeface="Arial" pitchFamily="34" charset="0"/>
              <a:buChar char="•"/>
            </a:pPr>
            <a:r>
              <a:rPr lang="en-US" sz="2200" dirty="0" smtClean="0">
                <a:solidFill>
                  <a:schemeClr val="accent4">
                    <a:lumMod val="75000"/>
                  </a:schemeClr>
                </a:solidFill>
              </a:rPr>
              <a:t>  </a:t>
            </a:r>
            <a:r>
              <a:rPr lang="en-US" sz="2200" dirty="0" smtClean="0"/>
              <a:t>A</a:t>
            </a:r>
            <a:r>
              <a:rPr lang="en-US" sz="2200" dirty="0"/>
              <a:t> </a:t>
            </a:r>
            <a:r>
              <a:rPr lang="en-US" sz="2200" b="1" dirty="0"/>
              <a:t>dam</a:t>
            </a:r>
            <a:r>
              <a:rPr lang="en-US" sz="2200" dirty="0"/>
              <a:t> is a barrier that impounds water or underground </a:t>
            </a:r>
            <a:r>
              <a:rPr lang="en-US" sz="2200" dirty="0" smtClean="0"/>
              <a:t>streams.</a:t>
            </a:r>
          </a:p>
          <a:p>
            <a:pPr>
              <a:buFont typeface="Arial" pitchFamily="34" charset="0"/>
              <a:buChar char="•"/>
            </a:pPr>
            <a:r>
              <a:rPr lang="en-US" sz="2200" dirty="0"/>
              <a:t> </a:t>
            </a:r>
            <a:r>
              <a:rPr lang="en-US" sz="2200" dirty="0" smtClean="0"/>
              <a:t>Dams </a:t>
            </a:r>
            <a:r>
              <a:rPr lang="en-US" sz="2200" dirty="0"/>
              <a:t>generally serve the primary purpose of retaining water, while other structures such as floodgates or </a:t>
            </a:r>
            <a:r>
              <a:rPr lang="en-US" sz="2200" dirty="0" smtClean="0"/>
              <a:t>levees </a:t>
            </a:r>
            <a:r>
              <a:rPr lang="en-US" sz="2200" dirty="0"/>
              <a:t>are used to manage or prevent water flow into specific land regions</a:t>
            </a:r>
            <a:r>
              <a:rPr lang="en-US" sz="2200" dirty="0" smtClean="0"/>
              <a:t>.</a:t>
            </a:r>
          </a:p>
          <a:p>
            <a:pPr>
              <a:buFont typeface="Arial" pitchFamily="34" charset="0"/>
              <a:buChar char="•"/>
            </a:pPr>
            <a:r>
              <a:rPr lang="en-US" sz="2200" dirty="0"/>
              <a:t>  Hydropower and pumped-storage hydroelectricity are often used in conjunction with dams to generate electricity</a:t>
            </a:r>
            <a:r>
              <a:rPr lang="en-US" sz="2200" dirty="0" smtClean="0"/>
              <a:t>.</a:t>
            </a:r>
          </a:p>
          <a:p>
            <a:pPr>
              <a:buFont typeface="Arial" pitchFamily="34" charset="0"/>
              <a:buChar char="•"/>
            </a:pPr>
            <a:r>
              <a:rPr lang="en-US" sz="2200" dirty="0"/>
              <a:t> A dam can also be used to collect water or for storage of water which can be evenly distributed between locations.</a:t>
            </a:r>
            <a:endParaRPr lang="en-US" sz="2200" dirty="0" smtClean="0"/>
          </a:p>
          <a:p>
            <a:endParaRPr lang="en-US" dirty="0"/>
          </a:p>
        </p:txBody>
      </p:sp>
      <p:sp>
        <p:nvSpPr>
          <p:cNvPr id="5" name="Rectangle 4"/>
          <p:cNvSpPr/>
          <p:nvPr/>
        </p:nvSpPr>
        <p:spPr>
          <a:xfrm>
            <a:off x="228600" y="457200"/>
            <a:ext cx="270138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Dam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600" decel="100000"/>
                                        <p:tgtEl>
                                          <p:spTgt spid="3"/>
                                        </p:tgtEl>
                                      </p:cBhvr>
                                    </p:animEffect>
                                    <p:anim calcmode="lin" valueType="num">
                                      <p:cBhvr>
                                        <p:cTn id="16" dur="1600" decel="100000" fill="hold"/>
                                        <p:tgtEl>
                                          <p:spTgt spid="3"/>
                                        </p:tgtEl>
                                        <p:attrNameLst>
                                          <p:attrName>style.rotation</p:attrName>
                                        </p:attrNameLst>
                                      </p:cBhvr>
                                      <p:tavLst>
                                        <p:tav tm="0">
                                          <p:val>
                                            <p:fltVal val="-90"/>
                                          </p:val>
                                        </p:tav>
                                        <p:tav tm="100000">
                                          <p:val>
                                            <p:fltVal val="0"/>
                                          </p:val>
                                        </p:tav>
                                      </p:tavLst>
                                    </p:anim>
                                    <p:anim calcmode="lin" valueType="num">
                                      <p:cBhvr>
                                        <p:cTn id="17" dur="1600" decel="100000" fill="hold"/>
                                        <p:tgtEl>
                                          <p:spTgt spid="3"/>
                                        </p:tgtEl>
                                        <p:attrNameLst>
                                          <p:attrName>ppt_x</p:attrName>
                                        </p:attrNameLst>
                                      </p:cBhvr>
                                      <p:tavLst>
                                        <p:tav tm="0">
                                          <p:val>
                                            <p:strVal val="#ppt_x+0.4"/>
                                          </p:val>
                                        </p:tav>
                                        <p:tav tm="100000">
                                          <p:val>
                                            <p:strVal val="#ppt_x-0.05"/>
                                          </p:val>
                                        </p:tav>
                                      </p:tavLst>
                                    </p:anim>
                                    <p:anim calcmode="lin" valueType="num">
                                      <p:cBhvr>
                                        <p:cTn id="18" dur="1600" decel="100000" fill="hold"/>
                                        <p:tgtEl>
                                          <p:spTgt spid="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3000"/>
                                        <p:tgtEl>
                                          <p:spTgt spid="4"/>
                                        </p:tgtEl>
                                      </p:cBhvr>
                                    </p:animEffect>
                                    <p:anim calcmode="lin" valueType="num">
                                      <p:cBhvr>
                                        <p:cTn id="26" dur="3000" fill="hold"/>
                                        <p:tgtEl>
                                          <p:spTgt spid="4"/>
                                        </p:tgtEl>
                                        <p:attrNameLst>
                                          <p:attrName>style.rotation</p:attrName>
                                        </p:attrNameLst>
                                      </p:cBhvr>
                                      <p:tavLst>
                                        <p:tav tm="0">
                                          <p:val>
                                            <p:fltVal val="720"/>
                                          </p:val>
                                        </p:tav>
                                        <p:tav tm="100000">
                                          <p:val>
                                            <p:fltVal val="0"/>
                                          </p:val>
                                        </p:tav>
                                      </p:tavLst>
                                    </p:anim>
                                    <p:anim calcmode="lin" valueType="num">
                                      <p:cBhvr>
                                        <p:cTn id="27" dur="3000" fill="hold"/>
                                        <p:tgtEl>
                                          <p:spTgt spid="4"/>
                                        </p:tgtEl>
                                        <p:attrNameLst>
                                          <p:attrName>ppt_h</p:attrName>
                                        </p:attrNameLst>
                                      </p:cBhvr>
                                      <p:tavLst>
                                        <p:tav tm="0">
                                          <p:val>
                                            <p:fltVal val="0"/>
                                          </p:val>
                                        </p:tav>
                                        <p:tav tm="100000">
                                          <p:val>
                                            <p:strVal val="#ppt_h"/>
                                          </p:val>
                                        </p:tav>
                                      </p:tavLst>
                                    </p:anim>
                                    <p:anim calcmode="lin" valueType="num">
                                      <p:cBhvr>
                                        <p:cTn id="28" dur="3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3500000" scaled="0"/>
        </a:gradFill>
        <a:effectLst/>
      </p:bgPr>
    </p:bg>
    <p:spTree>
      <p:nvGrpSpPr>
        <p:cNvPr id="1" name=""/>
        <p:cNvGrpSpPr/>
        <p:nvPr/>
      </p:nvGrpSpPr>
      <p:grpSpPr>
        <a:xfrm>
          <a:off x="0" y="0"/>
          <a:ext cx="0" cy="0"/>
          <a:chOff x="0" y="0"/>
          <a:chExt cx="0" cy="0"/>
        </a:xfrm>
      </p:grpSpPr>
      <p:pic>
        <p:nvPicPr>
          <p:cNvPr id="5" name="Picture 4" descr="London Heathrow airport 2012.jpg"/>
          <p:cNvPicPr>
            <a:picLocks noChangeAspect="1"/>
          </p:cNvPicPr>
          <p:nvPr/>
        </p:nvPicPr>
        <p:blipFill>
          <a:blip r:embed="rId2"/>
          <a:stretch>
            <a:fillRect/>
          </a:stretch>
        </p:blipFill>
        <p:spPr>
          <a:xfrm>
            <a:off x="4572000" y="990600"/>
            <a:ext cx="4724971" cy="3376612"/>
          </a:xfrm>
          <a:prstGeom prst="rect">
            <a:avLst/>
          </a:prstGeom>
          <a:ln>
            <a:noFill/>
          </a:ln>
          <a:effectLst>
            <a:reflection blurRad="6350" stA="50000" endA="300" endPos="55500" dist="50800" dir="5400000" sy="-100000" algn="bl" rotWithShape="0"/>
            <a:softEdge rad="317500"/>
          </a:effectLst>
        </p:spPr>
      </p:pic>
      <p:sp>
        <p:nvSpPr>
          <p:cNvPr id="7" name="Content Placeholder 2"/>
          <p:cNvSpPr txBox="1">
            <a:spLocks/>
          </p:cNvSpPr>
          <p:nvPr/>
        </p:nvSpPr>
        <p:spPr>
          <a:xfrm>
            <a:off x="0" y="1143000"/>
            <a:ext cx="5867400" cy="4876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An airport is a location where aircraft such as fixed-wing aircraft, helicopters, and blimps take off and land.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Aircraft may be stored or maintained at an airport.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Smaller or less-developed airports - which represent the vast majority -</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often have a single runway shorter than 1,000 m.</a:t>
            </a:r>
          </a:p>
        </p:txBody>
      </p:sp>
      <p:sp>
        <p:nvSpPr>
          <p:cNvPr id="8" name="Content Placeholder 2"/>
          <p:cNvSpPr txBox="1">
            <a:spLocks/>
          </p:cNvSpPr>
          <p:nvPr/>
        </p:nvSpPr>
        <p:spPr>
          <a:xfrm>
            <a:off x="0" y="4038600"/>
            <a:ext cx="5334000" cy="2643982"/>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Larger airports for airline flights generally have paved runways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2,000 m or longer.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According to the 1999 Bureau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Transportation Statistics, there were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5,324 public-use airports and 13,774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private-use airports in the United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152400"/>
            <a:ext cx="3280065" cy="769441"/>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Airport :-</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from="(-#ppt_w/2)" to="(#ppt_x)" calcmode="lin" valueType="num">
                                      <p:cBhvr>
                                        <p:cTn id="21" dur="1200" fill="hold">
                                          <p:stCondLst>
                                            <p:cond delay="0"/>
                                          </p:stCondLst>
                                        </p:cTn>
                                        <p:tgtEl>
                                          <p:spTgt spid="7">
                                            <p:txEl>
                                              <p:pRg st="0" end="0"/>
                                            </p:txEl>
                                          </p:spTgt>
                                        </p:tgtEl>
                                        <p:attrNameLst>
                                          <p:attrName>ppt_x</p:attrName>
                                        </p:attrNameLst>
                                      </p:cBhvr>
                                    </p:anim>
                                    <p:anim from="0" to="-1.0" calcmode="lin" valueType="num">
                                      <p:cBhvr>
                                        <p:cTn id="22" dur="400" decel="50000" autoRev="1" fill="hold">
                                          <p:stCondLst>
                                            <p:cond delay="1200"/>
                                          </p:stCondLst>
                                        </p:cTn>
                                        <p:tgtEl>
                                          <p:spTgt spid="7">
                                            <p:txEl>
                                              <p:pRg st="0" end="0"/>
                                            </p:txEl>
                                          </p:spTgt>
                                        </p:tgtEl>
                                        <p:attrNameLst>
                                          <p:attrName>xshear</p:attrName>
                                        </p:attrNameLst>
                                      </p:cBhvr>
                                    </p:anim>
                                    <p:animScale>
                                      <p:cBhvr>
                                        <p:cTn id="23" dur="400" decel="100000" autoRev="1" fill="hold">
                                          <p:stCondLst>
                                            <p:cond delay="1200"/>
                                          </p:stCondLst>
                                        </p:cTn>
                                        <p:tgtEl>
                                          <p:spTgt spid="7">
                                            <p:txEl>
                                              <p:pRg st="0" end="0"/>
                                            </p:txEl>
                                          </p:spTgt>
                                        </p:tgtEl>
                                      </p:cBhvr>
                                      <p:from x="100000" y="100000"/>
                                      <p:to x="80000" y="100000"/>
                                    </p:animScale>
                                    <p:anim by="(#ppt_h/3+#ppt_w*0.1)" calcmode="lin" valueType="num">
                                      <p:cBhvr additive="sum">
                                        <p:cTn id="24" dur="400" decel="100000" autoRev="1" fill="hold">
                                          <p:stCondLst>
                                            <p:cond delay="1200"/>
                                          </p:stCondLst>
                                        </p:cTn>
                                        <p:tgtEl>
                                          <p:spTgt spid="7">
                                            <p:txEl>
                                              <p:pRg st="0" end="0"/>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from="(-#ppt_w/2)" to="(#ppt_x)" calcmode="lin" valueType="num">
                                      <p:cBhvr>
                                        <p:cTn id="27" dur="1200" fill="hold">
                                          <p:stCondLst>
                                            <p:cond delay="0"/>
                                          </p:stCondLst>
                                        </p:cTn>
                                        <p:tgtEl>
                                          <p:spTgt spid="7">
                                            <p:txEl>
                                              <p:pRg st="1" end="1"/>
                                            </p:txEl>
                                          </p:spTgt>
                                        </p:tgtEl>
                                        <p:attrNameLst>
                                          <p:attrName>ppt_x</p:attrName>
                                        </p:attrNameLst>
                                      </p:cBhvr>
                                    </p:anim>
                                    <p:anim from="0" to="-1.0" calcmode="lin" valueType="num">
                                      <p:cBhvr>
                                        <p:cTn id="28" dur="400" decel="50000" autoRev="1" fill="hold">
                                          <p:stCondLst>
                                            <p:cond delay="1200"/>
                                          </p:stCondLst>
                                        </p:cTn>
                                        <p:tgtEl>
                                          <p:spTgt spid="7">
                                            <p:txEl>
                                              <p:pRg st="1" end="1"/>
                                            </p:txEl>
                                          </p:spTgt>
                                        </p:tgtEl>
                                        <p:attrNameLst>
                                          <p:attrName>xshear</p:attrName>
                                        </p:attrNameLst>
                                      </p:cBhvr>
                                    </p:anim>
                                    <p:animScale>
                                      <p:cBhvr>
                                        <p:cTn id="29" dur="400" decel="100000" autoRev="1" fill="hold">
                                          <p:stCondLst>
                                            <p:cond delay="1200"/>
                                          </p:stCondLst>
                                        </p:cTn>
                                        <p:tgtEl>
                                          <p:spTgt spid="7">
                                            <p:txEl>
                                              <p:pRg st="1" end="1"/>
                                            </p:txEl>
                                          </p:spTgt>
                                        </p:tgtEl>
                                      </p:cBhvr>
                                      <p:from x="100000" y="100000"/>
                                      <p:to x="80000" y="100000"/>
                                    </p:animScale>
                                    <p:anim by="(#ppt_h/3+#ppt_w*0.1)" calcmode="lin" valueType="num">
                                      <p:cBhvr additive="sum">
                                        <p:cTn id="30" dur="400" decel="100000" autoRev="1" fill="hold">
                                          <p:stCondLst>
                                            <p:cond delay="1200"/>
                                          </p:stCondLst>
                                        </p:cTn>
                                        <p:tgtEl>
                                          <p:spTgt spid="7">
                                            <p:txEl>
                                              <p:pRg st="1" end="1"/>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from="(-#ppt_w/2)" to="(#ppt_x)" calcmode="lin" valueType="num">
                                      <p:cBhvr>
                                        <p:cTn id="33" dur="1200" fill="hold">
                                          <p:stCondLst>
                                            <p:cond delay="0"/>
                                          </p:stCondLst>
                                        </p:cTn>
                                        <p:tgtEl>
                                          <p:spTgt spid="7">
                                            <p:txEl>
                                              <p:pRg st="2" end="2"/>
                                            </p:txEl>
                                          </p:spTgt>
                                        </p:tgtEl>
                                        <p:attrNameLst>
                                          <p:attrName>ppt_x</p:attrName>
                                        </p:attrNameLst>
                                      </p:cBhvr>
                                    </p:anim>
                                    <p:anim from="0" to="-1.0" calcmode="lin" valueType="num">
                                      <p:cBhvr>
                                        <p:cTn id="34" dur="400" decel="50000" autoRev="1" fill="hold">
                                          <p:stCondLst>
                                            <p:cond delay="1200"/>
                                          </p:stCondLst>
                                        </p:cTn>
                                        <p:tgtEl>
                                          <p:spTgt spid="7">
                                            <p:txEl>
                                              <p:pRg st="2" end="2"/>
                                            </p:txEl>
                                          </p:spTgt>
                                        </p:tgtEl>
                                        <p:attrNameLst>
                                          <p:attrName>xshear</p:attrName>
                                        </p:attrNameLst>
                                      </p:cBhvr>
                                    </p:anim>
                                    <p:animScale>
                                      <p:cBhvr>
                                        <p:cTn id="35" dur="400" decel="100000" autoRev="1" fill="hold">
                                          <p:stCondLst>
                                            <p:cond delay="1200"/>
                                          </p:stCondLst>
                                        </p:cTn>
                                        <p:tgtEl>
                                          <p:spTgt spid="7">
                                            <p:txEl>
                                              <p:pRg st="2" end="2"/>
                                            </p:txEl>
                                          </p:spTgt>
                                        </p:tgtEl>
                                      </p:cBhvr>
                                      <p:from x="100000" y="100000"/>
                                      <p:to x="80000" y="100000"/>
                                    </p:animScale>
                                    <p:anim by="(#ppt_h/3+#ppt_w*0.1)" calcmode="lin" valueType="num">
                                      <p:cBhvr additive="sum">
                                        <p:cTn id="36" dur="400" decel="100000" autoRev="1" fill="hold">
                                          <p:stCondLst>
                                            <p:cond delay="1200"/>
                                          </p:stCondLst>
                                        </p:cTn>
                                        <p:tgtEl>
                                          <p:spTgt spid="7">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from="(-#ppt_w/2)" to="(#ppt_x)" calcmode="lin" valueType="num">
                                      <p:cBhvr>
                                        <p:cTn id="41" dur="1200" fill="hold">
                                          <p:stCondLst>
                                            <p:cond delay="0"/>
                                          </p:stCondLst>
                                        </p:cTn>
                                        <p:tgtEl>
                                          <p:spTgt spid="8"/>
                                        </p:tgtEl>
                                        <p:attrNameLst>
                                          <p:attrName>ppt_x</p:attrName>
                                        </p:attrNameLst>
                                      </p:cBhvr>
                                    </p:anim>
                                    <p:anim from="0" to="-1.0" calcmode="lin" valueType="num">
                                      <p:cBhvr>
                                        <p:cTn id="42" dur="400" decel="50000" autoRev="1" fill="hold">
                                          <p:stCondLst>
                                            <p:cond delay="1200"/>
                                          </p:stCondLst>
                                        </p:cTn>
                                        <p:tgtEl>
                                          <p:spTgt spid="8"/>
                                        </p:tgtEl>
                                        <p:attrNameLst>
                                          <p:attrName>xshear</p:attrName>
                                        </p:attrNameLst>
                                      </p:cBhvr>
                                    </p:anim>
                                    <p:animScale>
                                      <p:cBhvr>
                                        <p:cTn id="43" dur="400" decel="100000" autoRev="1" fill="hold">
                                          <p:stCondLst>
                                            <p:cond delay="1200"/>
                                          </p:stCondLst>
                                        </p:cTn>
                                        <p:tgtEl>
                                          <p:spTgt spid="8"/>
                                        </p:tgtEl>
                                      </p:cBhvr>
                                      <p:from x="100000" y="100000"/>
                                      <p:to x="80000" y="100000"/>
                                    </p:animScale>
                                    <p:anim by="(#ppt_h/3+#ppt_w*0.1)" calcmode="lin" valueType="num">
                                      <p:cBhvr additive="sum">
                                        <p:cTn id="44" dur="400" decel="100000" autoRev="1" fill="hold">
                                          <p:stCondLst>
                                            <p:cond delay="12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456</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dc:title>
  <dc:creator>Siddhant</dc:creator>
  <cp:lastModifiedBy>Administrator</cp:lastModifiedBy>
  <cp:revision>33</cp:revision>
  <dcterms:created xsi:type="dcterms:W3CDTF">2013-08-02T15:11:05Z</dcterms:created>
  <dcterms:modified xsi:type="dcterms:W3CDTF">2013-12-19T08:30:25Z</dcterms:modified>
</cp:coreProperties>
</file>